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1D0E47-BFC6-4EBE-9BA9-00A9B4B8DB3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BD86A-FA8F-4720-A10B-75D2A764E69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76250" y="1268413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67250" y="1268413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5127D0-5360-4C15-B252-315A58E44D4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gg@cs.ntust.edu.tw" TargetMode="Externa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6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B6716C-B2AC-40B4-9E6B-7B7B9E77FB43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032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22288" y="221456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心智互動的組織因素</a:t>
            </a:r>
          </a:p>
        </p:txBody>
      </p:sp>
      <p:pic>
        <p:nvPicPr>
          <p:cNvPr id="557060" name="Picture 2" descr="j0236536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876925" y="3602038"/>
            <a:ext cx="1935163" cy="103346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772FE-B3A4-4C73-9316-9E7F961587E1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562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心智互動的組織因素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905000" y="2895600"/>
            <a:ext cx="2622550" cy="1371600"/>
            <a:chOff x="1968" y="1872"/>
            <a:chExt cx="1652" cy="864"/>
          </a:xfrm>
        </p:grpSpPr>
        <p:sp>
          <p:nvSpPr>
            <p:cNvPr id="558098" name="Text Box 4"/>
            <p:cNvSpPr txBox="1">
              <a:spLocks noChangeArrowheads="1"/>
            </p:cNvSpPr>
            <p:nvPr/>
          </p:nvSpPr>
          <p:spPr bwMode="auto">
            <a:xfrm>
              <a:off x="1968" y="2160"/>
              <a:ext cx="16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400" b="1">
                  <a:solidFill>
                    <a:srgbClr val="FF0000"/>
                  </a:solidFill>
                  <a:latin typeface="標楷體" pitchFamily="65" charset="-120"/>
                  <a:ea typeface="標楷體" pitchFamily="65" charset="-120"/>
                </a:rPr>
                <a:t>適當的組合與應用</a:t>
              </a:r>
            </a:p>
          </p:txBody>
        </p:sp>
        <p:sp>
          <p:nvSpPr>
            <p:cNvPr id="558099" name="Line 5"/>
            <p:cNvSpPr>
              <a:spLocks noChangeShapeType="1"/>
            </p:cNvSpPr>
            <p:nvPr/>
          </p:nvSpPr>
          <p:spPr bwMode="auto">
            <a:xfrm flipV="1">
              <a:off x="2208" y="2400"/>
              <a:ext cx="336" cy="336"/>
            </a:xfrm>
            <a:prstGeom prst="line">
              <a:avLst/>
            </a:prstGeom>
            <a:noFill/>
            <a:ln w="76200">
              <a:solidFill>
                <a:srgbClr val="CCFF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58100" name="Line 6"/>
            <p:cNvSpPr>
              <a:spLocks noChangeShapeType="1"/>
            </p:cNvSpPr>
            <p:nvPr/>
          </p:nvSpPr>
          <p:spPr bwMode="auto">
            <a:xfrm flipH="1" flipV="1">
              <a:off x="2928" y="2400"/>
              <a:ext cx="384" cy="288"/>
            </a:xfrm>
            <a:prstGeom prst="line">
              <a:avLst/>
            </a:prstGeom>
            <a:noFill/>
            <a:ln w="76200">
              <a:solidFill>
                <a:srgbClr val="CCFF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58101" name="Line 7"/>
            <p:cNvSpPr>
              <a:spLocks noChangeShapeType="1"/>
            </p:cNvSpPr>
            <p:nvPr/>
          </p:nvSpPr>
          <p:spPr bwMode="auto">
            <a:xfrm flipH="1">
              <a:off x="2880" y="1872"/>
              <a:ext cx="336" cy="336"/>
            </a:xfrm>
            <a:prstGeom prst="line">
              <a:avLst/>
            </a:prstGeom>
            <a:noFill/>
            <a:ln w="76200">
              <a:solidFill>
                <a:srgbClr val="CCFF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58102" name="Line 8"/>
            <p:cNvSpPr>
              <a:spLocks noChangeShapeType="1"/>
            </p:cNvSpPr>
            <p:nvPr/>
          </p:nvSpPr>
          <p:spPr bwMode="auto">
            <a:xfrm>
              <a:off x="2160" y="1872"/>
              <a:ext cx="336" cy="336"/>
            </a:xfrm>
            <a:prstGeom prst="line">
              <a:avLst/>
            </a:prstGeom>
            <a:noFill/>
            <a:ln w="76200">
              <a:solidFill>
                <a:srgbClr val="CCFF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820738" y="1693863"/>
            <a:ext cx="1752600" cy="1676400"/>
            <a:chOff x="1285" y="1115"/>
            <a:chExt cx="1104" cy="1056"/>
          </a:xfrm>
        </p:grpSpPr>
        <p:sp>
          <p:nvSpPr>
            <p:cNvPr id="558096" name="Oval 10"/>
            <p:cNvSpPr>
              <a:spLocks noChangeArrowheads="1"/>
            </p:cNvSpPr>
            <p:nvPr/>
          </p:nvSpPr>
          <p:spPr bwMode="auto">
            <a:xfrm>
              <a:off x="1285" y="1115"/>
              <a:ext cx="1104" cy="1056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endParaRPr lang="zh-TW" altLang="zh-TW" sz="28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558097" name="Rectangle 11"/>
            <p:cNvSpPr>
              <a:spLocks noChangeArrowheads="1"/>
            </p:cNvSpPr>
            <p:nvPr/>
          </p:nvSpPr>
          <p:spPr bwMode="auto">
            <a:xfrm>
              <a:off x="1584" y="1488"/>
              <a:ext cx="564" cy="327"/>
            </a:xfrm>
            <a:prstGeom prst="rect">
              <a:avLst/>
            </a:prstGeom>
            <a:solidFill>
              <a:srgbClr val="0066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8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任務</a:t>
              </a: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838200" y="3733800"/>
            <a:ext cx="1752600" cy="1676400"/>
            <a:chOff x="1296" y="2400"/>
            <a:chExt cx="1104" cy="1056"/>
          </a:xfrm>
        </p:grpSpPr>
        <p:sp>
          <p:nvSpPr>
            <p:cNvPr id="558094" name="Oval 13"/>
            <p:cNvSpPr>
              <a:spLocks noChangeArrowheads="1"/>
            </p:cNvSpPr>
            <p:nvPr/>
          </p:nvSpPr>
          <p:spPr bwMode="auto">
            <a:xfrm>
              <a:off x="1296" y="2400"/>
              <a:ext cx="1104" cy="1056"/>
            </a:xfrm>
            <a:prstGeom prst="ellipse">
              <a:avLst/>
            </a:prstGeom>
            <a:solidFill>
              <a:srgbClr val="E6FE02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endParaRPr lang="zh-TW" altLang="zh-TW" sz="2800" b="1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558095" name="Rectangle 14"/>
            <p:cNvSpPr>
              <a:spLocks noChangeArrowheads="1"/>
            </p:cNvSpPr>
            <p:nvPr/>
          </p:nvSpPr>
          <p:spPr bwMode="auto">
            <a:xfrm>
              <a:off x="1584" y="2784"/>
              <a:ext cx="56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800" b="1">
                  <a:solidFill>
                    <a:schemeClr val="bg1"/>
                  </a:solidFill>
                  <a:latin typeface="標楷體" pitchFamily="65" charset="-120"/>
                  <a:ea typeface="標楷體" pitchFamily="65" charset="-120"/>
                </a:rPr>
                <a:t>權力</a:t>
              </a:r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3733800" y="3733800"/>
            <a:ext cx="1752600" cy="1676400"/>
            <a:chOff x="3120" y="2400"/>
            <a:chExt cx="1104" cy="1056"/>
          </a:xfrm>
        </p:grpSpPr>
        <p:sp>
          <p:nvSpPr>
            <p:cNvPr id="558092" name="Oval 16"/>
            <p:cNvSpPr>
              <a:spLocks noChangeArrowheads="1"/>
            </p:cNvSpPr>
            <p:nvPr/>
          </p:nvSpPr>
          <p:spPr bwMode="auto">
            <a:xfrm>
              <a:off x="3120" y="2400"/>
              <a:ext cx="1104" cy="105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endParaRPr lang="zh-TW" altLang="zh-TW" sz="28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558093" name="Rectangle 17"/>
            <p:cNvSpPr>
              <a:spLocks noChangeArrowheads="1"/>
            </p:cNvSpPr>
            <p:nvPr/>
          </p:nvSpPr>
          <p:spPr bwMode="auto">
            <a:xfrm>
              <a:off x="3408" y="2784"/>
              <a:ext cx="56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8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專業</a:t>
              </a:r>
            </a:p>
          </p:txBody>
        </p: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3657600" y="1676400"/>
            <a:ext cx="1752600" cy="1676400"/>
            <a:chOff x="3072" y="1104"/>
            <a:chExt cx="1104" cy="1056"/>
          </a:xfrm>
        </p:grpSpPr>
        <p:sp>
          <p:nvSpPr>
            <p:cNvPr id="558090" name="Oval 19"/>
            <p:cNvSpPr>
              <a:spLocks noChangeArrowheads="1"/>
            </p:cNvSpPr>
            <p:nvPr/>
          </p:nvSpPr>
          <p:spPr bwMode="auto">
            <a:xfrm>
              <a:off x="3072" y="1104"/>
              <a:ext cx="1104" cy="1056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endParaRPr lang="zh-TW" altLang="zh-TW" sz="2800" b="1">
                <a:solidFill>
                  <a:srgbClr val="339966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558091" name="Rectangle 20"/>
            <p:cNvSpPr>
              <a:spLocks noChangeArrowheads="1"/>
            </p:cNvSpPr>
            <p:nvPr/>
          </p:nvSpPr>
          <p:spPr bwMode="auto">
            <a:xfrm>
              <a:off x="3360" y="1440"/>
              <a:ext cx="56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800" b="1">
                  <a:solidFill>
                    <a:srgbClr val="339966"/>
                  </a:solidFill>
                  <a:latin typeface="標楷體" pitchFamily="65" charset="-120"/>
                  <a:ea typeface="標楷體" pitchFamily="65" charset="-120"/>
                </a:rPr>
                <a:t>溝通</a:t>
              </a:r>
            </a:p>
          </p:txBody>
        </p:sp>
      </p:grpSp>
      <p:sp>
        <p:nvSpPr>
          <p:cNvPr id="562197" name="Text Box 21"/>
          <p:cNvSpPr txBox="1">
            <a:spLocks noChangeArrowheads="1"/>
          </p:cNvSpPr>
          <p:nvPr/>
        </p:nvSpPr>
        <p:spPr bwMode="auto">
          <a:xfrm>
            <a:off x="5791200" y="1905000"/>
            <a:ext cx="3232150" cy="2987675"/>
          </a:xfrm>
          <a:prstGeom prst="rect">
            <a:avLst/>
          </a:prstGeom>
          <a:solidFill>
            <a:srgbClr val="FF33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zh-TW" altLang="en-US" sz="20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任務：組織賦予群組的工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zh-TW" altLang="en-US" sz="20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      作目標。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zh-TW" altLang="en-US" sz="2000" b="1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權力：由職務、層級、資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zh-TW" altLang="en-US" sz="2000" b="1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     源掌握等綜合形成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zh-TW" altLang="en-US" sz="2000" b="1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     的影響力。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zh-TW" altLang="en-US" sz="2000" b="1">
                <a:solidFill>
                  <a:srgbClr val="00FF00"/>
                </a:solidFill>
                <a:latin typeface="標楷體" pitchFamily="65" charset="-120"/>
                <a:ea typeface="標楷體" pitchFamily="65" charset="-120"/>
              </a:rPr>
              <a:t>溝通：互動的內容、方式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zh-TW" altLang="en-US" sz="2000" b="1">
                <a:solidFill>
                  <a:srgbClr val="00FF00"/>
                </a:solidFill>
                <a:latin typeface="標楷體" pitchFamily="65" charset="-120"/>
                <a:ea typeface="標楷體" pitchFamily="65" charset="-120"/>
              </a:rPr>
              <a:t>      與互動的媒介。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zh-TW" altLang="en-US" sz="20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專業：成員主要技能組成。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2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2197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7FE3C5-2BD4-46E6-B109-0149B2A65935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559107" name="Rectangle 2"/>
          <p:cNvSpPr>
            <a:spLocks noChangeArrowheads="1"/>
          </p:cNvSpPr>
          <p:nvPr/>
        </p:nvSpPr>
        <p:spPr bwMode="auto">
          <a:xfrm>
            <a:off x="6248400" y="1981200"/>
            <a:ext cx="1600200" cy="4038600"/>
          </a:xfrm>
          <a:prstGeom prst="rect">
            <a:avLst/>
          </a:prstGeom>
          <a:solidFill>
            <a:srgbClr val="CCFFFF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59108" name="Rectangle 3"/>
          <p:cNvSpPr>
            <a:spLocks noChangeArrowheads="1"/>
          </p:cNvSpPr>
          <p:nvPr/>
        </p:nvSpPr>
        <p:spPr bwMode="auto">
          <a:xfrm>
            <a:off x="1295400" y="1981200"/>
            <a:ext cx="1600200" cy="40386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6320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群組間互動關係</a:t>
            </a:r>
          </a:p>
        </p:txBody>
      </p:sp>
      <p:sp>
        <p:nvSpPr>
          <p:cNvPr id="559110" name="Text Box 5"/>
          <p:cNvSpPr txBox="1">
            <a:spLocks noChangeArrowheads="1"/>
          </p:cNvSpPr>
          <p:nvPr/>
        </p:nvSpPr>
        <p:spPr bwMode="auto">
          <a:xfrm>
            <a:off x="1676400" y="2438400"/>
            <a:ext cx="895350" cy="519113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任務</a:t>
            </a:r>
          </a:p>
        </p:txBody>
      </p:sp>
      <p:sp>
        <p:nvSpPr>
          <p:cNvPr id="559111" name="Text Box 6"/>
          <p:cNvSpPr txBox="1">
            <a:spLocks noChangeArrowheads="1"/>
          </p:cNvSpPr>
          <p:nvPr/>
        </p:nvSpPr>
        <p:spPr bwMode="auto">
          <a:xfrm>
            <a:off x="1676400" y="3352800"/>
            <a:ext cx="895350" cy="519113"/>
          </a:xfrm>
          <a:prstGeom prst="rect">
            <a:avLst/>
          </a:prstGeom>
          <a:solidFill>
            <a:srgbClr val="FF99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權力</a:t>
            </a:r>
          </a:p>
        </p:txBody>
      </p:sp>
      <p:sp>
        <p:nvSpPr>
          <p:cNvPr id="559112" name="Text Box 7"/>
          <p:cNvSpPr txBox="1">
            <a:spLocks noChangeArrowheads="1"/>
          </p:cNvSpPr>
          <p:nvPr/>
        </p:nvSpPr>
        <p:spPr bwMode="auto">
          <a:xfrm>
            <a:off x="1676400" y="4267200"/>
            <a:ext cx="895350" cy="519113"/>
          </a:xfrm>
          <a:prstGeom prst="rect">
            <a:avLst/>
          </a:prstGeom>
          <a:solidFill>
            <a:srgbClr val="FF66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溝通</a:t>
            </a:r>
          </a:p>
        </p:txBody>
      </p:sp>
      <p:sp>
        <p:nvSpPr>
          <p:cNvPr id="559113" name="Text Box 8"/>
          <p:cNvSpPr txBox="1">
            <a:spLocks noChangeArrowheads="1"/>
          </p:cNvSpPr>
          <p:nvPr/>
        </p:nvSpPr>
        <p:spPr bwMode="auto">
          <a:xfrm>
            <a:off x="1676400" y="5181600"/>
            <a:ext cx="895350" cy="519113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專業</a:t>
            </a:r>
          </a:p>
        </p:txBody>
      </p:sp>
      <p:sp>
        <p:nvSpPr>
          <p:cNvPr id="559114" name="Text Box 9"/>
          <p:cNvSpPr txBox="1">
            <a:spLocks noChangeArrowheads="1"/>
          </p:cNvSpPr>
          <p:nvPr/>
        </p:nvSpPr>
        <p:spPr bwMode="auto">
          <a:xfrm>
            <a:off x="6629400" y="2438400"/>
            <a:ext cx="895350" cy="519113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任務</a:t>
            </a:r>
          </a:p>
        </p:txBody>
      </p:sp>
      <p:sp>
        <p:nvSpPr>
          <p:cNvPr id="559115" name="Text Box 10"/>
          <p:cNvSpPr txBox="1">
            <a:spLocks noChangeArrowheads="1"/>
          </p:cNvSpPr>
          <p:nvPr/>
        </p:nvSpPr>
        <p:spPr bwMode="auto">
          <a:xfrm>
            <a:off x="6629400" y="3352800"/>
            <a:ext cx="895350" cy="519113"/>
          </a:xfrm>
          <a:prstGeom prst="rect">
            <a:avLst/>
          </a:prstGeom>
          <a:solidFill>
            <a:srgbClr val="FF99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權力</a:t>
            </a:r>
          </a:p>
        </p:txBody>
      </p:sp>
      <p:sp>
        <p:nvSpPr>
          <p:cNvPr id="559116" name="Text Box 11"/>
          <p:cNvSpPr txBox="1">
            <a:spLocks noChangeArrowheads="1"/>
          </p:cNvSpPr>
          <p:nvPr/>
        </p:nvSpPr>
        <p:spPr bwMode="auto">
          <a:xfrm>
            <a:off x="6629400" y="4267200"/>
            <a:ext cx="895350" cy="519113"/>
          </a:xfrm>
          <a:prstGeom prst="rect">
            <a:avLst/>
          </a:prstGeom>
          <a:solidFill>
            <a:srgbClr val="FF66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溝通</a:t>
            </a:r>
          </a:p>
        </p:txBody>
      </p:sp>
      <p:sp>
        <p:nvSpPr>
          <p:cNvPr id="559117" name="Text Box 12"/>
          <p:cNvSpPr txBox="1">
            <a:spLocks noChangeArrowheads="1"/>
          </p:cNvSpPr>
          <p:nvPr/>
        </p:nvSpPr>
        <p:spPr bwMode="auto">
          <a:xfrm>
            <a:off x="6629400" y="5181600"/>
            <a:ext cx="895350" cy="519113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專業</a:t>
            </a:r>
          </a:p>
        </p:txBody>
      </p:sp>
      <p:sp>
        <p:nvSpPr>
          <p:cNvPr id="559118" name="Text Box 13"/>
          <p:cNvSpPr txBox="1">
            <a:spLocks noChangeArrowheads="1"/>
          </p:cNvSpPr>
          <p:nvPr/>
        </p:nvSpPr>
        <p:spPr bwMode="auto">
          <a:xfrm>
            <a:off x="1524000" y="1447800"/>
            <a:ext cx="1098550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 b="1">
                <a:solidFill>
                  <a:srgbClr val="000000"/>
                </a:solidFill>
                <a:ea typeface="標楷體" pitchFamily="65" charset="-120"/>
              </a:rPr>
              <a:t>A </a:t>
            </a:r>
            <a:r>
              <a:rPr lang="zh-TW" altLang="en-US" sz="2400" b="1">
                <a:solidFill>
                  <a:srgbClr val="000000"/>
                </a:solidFill>
                <a:ea typeface="標楷體" pitchFamily="65" charset="-120"/>
              </a:rPr>
              <a:t>群組</a:t>
            </a:r>
          </a:p>
        </p:txBody>
      </p:sp>
      <p:sp>
        <p:nvSpPr>
          <p:cNvPr id="559119" name="Text Box 14"/>
          <p:cNvSpPr txBox="1">
            <a:spLocks noChangeArrowheads="1"/>
          </p:cNvSpPr>
          <p:nvPr/>
        </p:nvSpPr>
        <p:spPr bwMode="auto">
          <a:xfrm>
            <a:off x="6477000" y="1447800"/>
            <a:ext cx="1098550" cy="4572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 b="1">
                <a:solidFill>
                  <a:srgbClr val="000000"/>
                </a:solidFill>
                <a:ea typeface="標楷體" pitchFamily="65" charset="-120"/>
              </a:rPr>
              <a:t>B </a:t>
            </a:r>
            <a:r>
              <a:rPr lang="zh-TW" altLang="en-US" sz="2400" b="1">
                <a:solidFill>
                  <a:srgbClr val="000000"/>
                </a:solidFill>
                <a:ea typeface="標楷體" pitchFamily="65" charset="-120"/>
              </a:rPr>
              <a:t>群組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2819400" y="2438400"/>
            <a:ext cx="3505200" cy="519113"/>
            <a:chOff x="1776" y="1536"/>
            <a:chExt cx="2208" cy="327"/>
          </a:xfrm>
        </p:grpSpPr>
        <p:sp>
          <p:nvSpPr>
            <p:cNvPr id="559133" name="Text Box 16"/>
            <p:cNvSpPr txBox="1">
              <a:spLocks noChangeArrowheads="1"/>
            </p:cNvSpPr>
            <p:nvPr/>
          </p:nvSpPr>
          <p:spPr bwMode="auto">
            <a:xfrm>
              <a:off x="2256" y="1536"/>
              <a:ext cx="1236" cy="327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8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相輔相成？</a:t>
              </a:r>
            </a:p>
          </p:txBody>
        </p:sp>
        <p:sp>
          <p:nvSpPr>
            <p:cNvPr id="559134" name="Line 17"/>
            <p:cNvSpPr>
              <a:spLocks noChangeShapeType="1"/>
            </p:cNvSpPr>
            <p:nvPr/>
          </p:nvSpPr>
          <p:spPr bwMode="auto">
            <a:xfrm>
              <a:off x="1776" y="1680"/>
              <a:ext cx="336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59135" name="Line 18"/>
            <p:cNvSpPr>
              <a:spLocks noChangeShapeType="1"/>
            </p:cNvSpPr>
            <p:nvPr/>
          </p:nvSpPr>
          <p:spPr bwMode="auto">
            <a:xfrm flipH="1">
              <a:off x="3648" y="1680"/>
              <a:ext cx="336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2819400" y="3352800"/>
            <a:ext cx="3505200" cy="519113"/>
            <a:chOff x="1776" y="2112"/>
            <a:chExt cx="2208" cy="327"/>
          </a:xfrm>
        </p:grpSpPr>
        <p:sp>
          <p:nvSpPr>
            <p:cNvPr id="559130" name="Text Box 20"/>
            <p:cNvSpPr txBox="1">
              <a:spLocks noChangeArrowheads="1"/>
            </p:cNvSpPr>
            <p:nvPr/>
          </p:nvSpPr>
          <p:spPr bwMode="auto">
            <a:xfrm>
              <a:off x="2256" y="2112"/>
              <a:ext cx="1236" cy="327"/>
            </a:xfrm>
            <a:prstGeom prst="rect">
              <a:avLst/>
            </a:prstGeom>
            <a:solidFill>
              <a:srgbClr val="FF99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8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權力均衡？</a:t>
              </a:r>
            </a:p>
          </p:txBody>
        </p:sp>
        <p:sp>
          <p:nvSpPr>
            <p:cNvPr id="559131" name="Line 21"/>
            <p:cNvSpPr>
              <a:spLocks noChangeShapeType="1"/>
            </p:cNvSpPr>
            <p:nvPr/>
          </p:nvSpPr>
          <p:spPr bwMode="auto">
            <a:xfrm>
              <a:off x="1776" y="2304"/>
              <a:ext cx="336" cy="0"/>
            </a:xfrm>
            <a:prstGeom prst="line">
              <a:avLst/>
            </a:prstGeom>
            <a:noFill/>
            <a:ln w="76200">
              <a:solidFill>
                <a:srgbClr val="FF9933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59132" name="Line 22"/>
            <p:cNvSpPr>
              <a:spLocks noChangeShapeType="1"/>
            </p:cNvSpPr>
            <p:nvPr/>
          </p:nvSpPr>
          <p:spPr bwMode="auto">
            <a:xfrm flipH="1">
              <a:off x="3648" y="2256"/>
              <a:ext cx="336" cy="0"/>
            </a:xfrm>
            <a:prstGeom prst="line">
              <a:avLst/>
            </a:prstGeom>
            <a:noFill/>
            <a:ln w="76200">
              <a:solidFill>
                <a:srgbClr val="FF9933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819400" y="4267200"/>
            <a:ext cx="3505200" cy="519113"/>
            <a:chOff x="1776" y="2688"/>
            <a:chExt cx="2208" cy="327"/>
          </a:xfrm>
        </p:grpSpPr>
        <p:sp>
          <p:nvSpPr>
            <p:cNvPr id="559127" name="Text Box 24"/>
            <p:cNvSpPr txBox="1">
              <a:spLocks noChangeArrowheads="1"/>
            </p:cNvSpPr>
            <p:nvPr/>
          </p:nvSpPr>
          <p:spPr bwMode="auto">
            <a:xfrm>
              <a:off x="2256" y="2688"/>
              <a:ext cx="1236" cy="327"/>
            </a:xfrm>
            <a:prstGeom prst="rect">
              <a:avLst/>
            </a:prstGeom>
            <a:solidFill>
              <a:srgbClr val="FF66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8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溝通完整？</a:t>
              </a:r>
            </a:p>
          </p:txBody>
        </p:sp>
        <p:sp>
          <p:nvSpPr>
            <p:cNvPr id="559128" name="Line 25"/>
            <p:cNvSpPr>
              <a:spLocks noChangeShapeType="1"/>
            </p:cNvSpPr>
            <p:nvPr/>
          </p:nvSpPr>
          <p:spPr bwMode="auto">
            <a:xfrm>
              <a:off x="1776" y="2832"/>
              <a:ext cx="336" cy="0"/>
            </a:xfrm>
            <a:prstGeom prst="line">
              <a:avLst/>
            </a:prstGeom>
            <a:noFill/>
            <a:ln w="76200">
              <a:solidFill>
                <a:srgbClr val="FF66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59129" name="Line 26"/>
            <p:cNvSpPr>
              <a:spLocks noChangeShapeType="1"/>
            </p:cNvSpPr>
            <p:nvPr/>
          </p:nvSpPr>
          <p:spPr bwMode="auto">
            <a:xfrm flipH="1">
              <a:off x="3648" y="2880"/>
              <a:ext cx="336" cy="0"/>
            </a:xfrm>
            <a:prstGeom prst="line">
              <a:avLst/>
            </a:prstGeom>
            <a:noFill/>
            <a:ln w="76200">
              <a:solidFill>
                <a:srgbClr val="FF66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2819400" y="5181600"/>
            <a:ext cx="3505200" cy="519113"/>
            <a:chOff x="1776" y="3264"/>
            <a:chExt cx="2208" cy="327"/>
          </a:xfrm>
        </p:grpSpPr>
        <p:sp>
          <p:nvSpPr>
            <p:cNvPr id="559124" name="Text Box 28"/>
            <p:cNvSpPr txBox="1">
              <a:spLocks noChangeArrowheads="1"/>
            </p:cNvSpPr>
            <p:nvPr/>
          </p:nvSpPr>
          <p:spPr bwMode="auto">
            <a:xfrm>
              <a:off x="2256" y="3264"/>
              <a:ext cx="1236" cy="327"/>
            </a:xfrm>
            <a:prstGeom prst="rect">
              <a:avLst/>
            </a:prstGeom>
            <a:solidFill>
              <a:srgbClr val="00FF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8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分工合作？</a:t>
              </a:r>
            </a:p>
          </p:txBody>
        </p:sp>
        <p:sp>
          <p:nvSpPr>
            <p:cNvPr id="559125" name="Line 29"/>
            <p:cNvSpPr>
              <a:spLocks noChangeShapeType="1"/>
            </p:cNvSpPr>
            <p:nvPr/>
          </p:nvSpPr>
          <p:spPr bwMode="auto">
            <a:xfrm>
              <a:off x="1776" y="3456"/>
              <a:ext cx="336" cy="0"/>
            </a:xfrm>
            <a:prstGeom prst="line">
              <a:avLst/>
            </a:prstGeom>
            <a:noFill/>
            <a:ln w="76200">
              <a:solidFill>
                <a:srgbClr val="00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59126" name="Line 30"/>
            <p:cNvSpPr>
              <a:spLocks noChangeShapeType="1"/>
            </p:cNvSpPr>
            <p:nvPr/>
          </p:nvSpPr>
          <p:spPr bwMode="auto">
            <a:xfrm flipH="1">
              <a:off x="3648" y="3456"/>
              <a:ext cx="336" cy="0"/>
            </a:xfrm>
            <a:prstGeom prst="line">
              <a:avLst/>
            </a:prstGeom>
            <a:noFill/>
            <a:ln w="76200">
              <a:solidFill>
                <a:srgbClr val="00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11D469-1C52-49C3-9AFF-A265823A9272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564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群組間互動關係</a:t>
            </a:r>
          </a:p>
        </p:txBody>
      </p:sp>
      <p:sp>
        <p:nvSpPr>
          <p:cNvPr id="560132" name="Rectangle 3"/>
          <p:cNvSpPr>
            <a:spLocks noChangeArrowheads="1"/>
          </p:cNvSpPr>
          <p:nvPr/>
        </p:nvSpPr>
        <p:spPr bwMode="auto">
          <a:xfrm>
            <a:off x="6248400" y="1981200"/>
            <a:ext cx="1600200" cy="4038600"/>
          </a:xfrm>
          <a:prstGeom prst="rect">
            <a:avLst/>
          </a:prstGeom>
          <a:solidFill>
            <a:srgbClr val="CCFFFF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60133" name="Rectangle 4"/>
          <p:cNvSpPr>
            <a:spLocks noChangeArrowheads="1"/>
          </p:cNvSpPr>
          <p:nvPr/>
        </p:nvSpPr>
        <p:spPr bwMode="auto">
          <a:xfrm>
            <a:off x="1295400" y="1981200"/>
            <a:ext cx="1600200" cy="40386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60134" name="Text Box 5"/>
          <p:cNvSpPr txBox="1">
            <a:spLocks noChangeArrowheads="1"/>
          </p:cNvSpPr>
          <p:nvPr/>
        </p:nvSpPr>
        <p:spPr bwMode="auto">
          <a:xfrm>
            <a:off x="1676400" y="2438400"/>
            <a:ext cx="895350" cy="519113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任務</a:t>
            </a:r>
          </a:p>
        </p:txBody>
      </p:sp>
      <p:sp>
        <p:nvSpPr>
          <p:cNvPr id="560135" name="Text Box 6"/>
          <p:cNvSpPr txBox="1">
            <a:spLocks noChangeArrowheads="1"/>
          </p:cNvSpPr>
          <p:nvPr/>
        </p:nvSpPr>
        <p:spPr bwMode="auto">
          <a:xfrm>
            <a:off x="1676400" y="3352800"/>
            <a:ext cx="895350" cy="519113"/>
          </a:xfrm>
          <a:prstGeom prst="rect">
            <a:avLst/>
          </a:prstGeom>
          <a:solidFill>
            <a:srgbClr val="FF99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權力</a:t>
            </a:r>
          </a:p>
        </p:txBody>
      </p:sp>
      <p:sp>
        <p:nvSpPr>
          <p:cNvPr id="560136" name="Text Box 7"/>
          <p:cNvSpPr txBox="1">
            <a:spLocks noChangeArrowheads="1"/>
          </p:cNvSpPr>
          <p:nvPr/>
        </p:nvSpPr>
        <p:spPr bwMode="auto">
          <a:xfrm>
            <a:off x="1676400" y="4267200"/>
            <a:ext cx="895350" cy="519113"/>
          </a:xfrm>
          <a:prstGeom prst="rect">
            <a:avLst/>
          </a:prstGeom>
          <a:solidFill>
            <a:srgbClr val="FF66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溝通</a:t>
            </a:r>
          </a:p>
        </p:txBody>
      </p:sp>
      <p:sp>
        <p:nvSpPr>
          <p:cNvPr id="560137" name="Text Box 8"/>
          <p:cNvSpPr txBox="1">
            <a:spLocks noChangeArrowheads="1"/>
          </p:cNvSpPr>
          <p:nvPr/>
        </p:nvSpPr>
        <p:spPr bwMode="auto">
          <a:xfrm>
            <a:off x="1676400" y="5181600"/>
            <a:ext cx="895350" cy="519113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專業</a:t>
            </a:r>
          </a:p>
        </p:txBody>
      </p:sp>
      <p:sp>
        <p:nvSpPr>
          <p:cNvPr id="560138" name="Text Box 9"/>
          <p:cNvSpPr txBox="1">
            <a:spLocks noChangeArrowheads="1"/>
          </p:cNvSpPr>
          <p:nvPr/>
        </p:nvSpPr>
        <p:spPr bwMode="auto">
          <a:xfrm>
            <a:off x="6629400" y="2438400"/>
            <a:ext cx="895350" cy="519113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任務</a:t>
            </a:r>
          </a:p>
        </p:txBody>
      </p:sp>
      <p:sp>
        <p:nvSpPr>
          <p:cNvPr id="560139" name="Text Box 10"/>
          <p:cNvSpPr txBox="1">
            <a:spLocks noChangeArrowheads="1"/>
          </p:cNvSpPr>
          <p:nvPr/>
        </p:nvSpPr>
        <p:spPr bwMode="auto">
          <a:xfrm>
            <a:off x="6629400" y="3352800"/>
            <a:ext cx="895350" cy="519113"/>
          </a:xfrm>
          <a:prstGeom prst="rect">
            <a:avLst/>
          </a:prstGeom>
          <a:solidFill>
            <a:srgbClr val="FF99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權力</a:t>
            </a:r>
          </a:p>
        </p:txBody>
      </p:sp>
      <p:sp>
        <p:nvSpPr>
          <p:cNvPr id="560140" name="Text Box 11"/>
          <p:cNvSpPr txBox="1">
            <a:spLocks noChangeArrowheads="1"/>
          </p:cNvSpPr>
          <p:nvPr/>
        </p:nvSpPr>
        <p:spPr bwMode="auto">
          <a:xfrm>
            <a:off x="6629400" y="4267200"/>
            <a:ext cx="895350" cy="519113"/>
          </a:xfrm>
          <a:prstGeom prst="rect">
            <a:avLst/>
          </a:prstGeom>
          <a:solidFill>
            <a:srgbClr val="FF66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溝通</a:t>
            </a:r>
          </a:p>
        </p:txBody>
      </p:sp>
      <p:sp>
        <p:nvSpPr>
          <p:cNvPr id="560141" name="Text Box 12"/>
          <p:cNvSpPr txBox="1">
            <a:spLocks noChangeArrowheads="1"/>
          </p:cNvSpPr>
          <p:nvPr/>
        </p:nvSpPr>
        <p:spPr bwMode="auto">
          <a:xfrm>
            <a:off x="6629400" y="5181600"/>
            <a:ext cx="895350" cy="519113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專業</a:t>
            </a:r>
          </a:p>
        </p:txBody>
      </p:sp>
      <p:sp>
        <p:nvSpPr>
          <p:cNvPr id="560142" name="Text Box 13"/>
          <p:cNvSpPr txBox="1">
            <a:spLocks noChangeArrowheads="1"/>
          </p:cNvSpPr>
          <p:nvPr/>
        </p:nvSpPr>
        <p:spPr bwMode="auto">
          <a:xfrm>
            <a:off x="1524000" y="1447800"/>
            <a:ext cx="1098550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 b="1">
                <a:solidFill>
                  <a:srgbClr val="000000"/>
                </a:solidFill>
                <a:ea typeface="標楷體" pitchFamily="65" charset="-120"/>
              </a:rPr>
              <a:t>A </a:t>
            </a:r>
            <a:r>
              <a:rPr lang="zh-TW" altLang="en-US" sz="2400" b="1">
                <a:solidFill>
                  <a:srgbClr val="000000"/>
                </a:solidFill>
                <a:ea typeface="標楷體" pitchFamily="65" charset="-120"/>
              </a:rPr>
              <a:t>群組</a:t>
            </a:r>
          </a:p>
        </p:txBody>
      </p:sp>
      <p:sp>
        <p:nvSpPr>
          <p:cNvPr id="560143" name="Text Box 14"/>
          <p:cNvSpPr txBox="1">
            <a:spLocks noChangeArrowheads="1"/>
          </p:cNvSpPr>
          <p:nvPr/>
        </p:nvSpPr>
        <p:spPr bwMode="auto">
          <a:xfrm>
            <a:off x="6477000" y="1447800"/>
            <a:ext cx="1098550" cy="4572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 b="1">
                <a:solidFill>
                  <a:srgbClr val="000000"/>
                </a:solidFill>
                <a:ea typeface="標楷體" pitchFamily="65" charset="-120"/>
              </a:rPr>
              <a:t>B </a:t>
            </a:r>
            <a:r>
              <a:rPr lang="zh-TW" altLang="en-US" sz="2400" b="1">
                <a:solidFill>
                  <a:srgbClr val="000000"/>
                </a:solidFill>
                <a:ea typeface="標楷體" pitchFamily="65" charset="-120"/>
              </a:rPr>
              <a:t>群組</a:t>
            </a:r>
          </a:p>
        </p:txBody>
      </p:sp>
      <p:sp>
        <p:nvSpPr>
          <p:cNvPr id="564239" name="Oval 15"/>
          <p:cNvSpPr>
            <a:spLocks noChangeArrowheads="1"/>
          </p:cNvSpPr>
          <p:nvPr/>
        </p:nvSpPr>
        <p:spPr bwMode="auto">
          <a:xfrm>
            <a:off x="3581400" y="1219200"/>
            <a:ext cx="1752600" cy="1752600"/>
          </a:xfrm>
          <a:prstGeom prst="ellipse">
            <a:avLst/>
          </a:prstGeom>
          <a:solidFill>
            <a:srgbClr val="66CCFF"/>
          </a:solidFill>
          <a:ln w="9525">
            <a:solidFill>
              <a:srgbClr val="FFFF66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zh-TW" altLang="en-US" sz="2400" b="1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壓制式互動</a:t>
            </a:r>
          </a:p>
        </p:txBody>
      </p:sp>
      <p:sp>
        <p:nvSpPr>
          <p:cNvPr id="564240" name="Oval 16"/>
          <p:cNvSpPr>
            <a:spLocks noChangeArrowheads="1"/>
          </p:cNvSpPr>
          <p:nvPr/>
        </p:nvSpPr>
        <p:spPr bwMode="auto">
          <a:xfrm>
            <a:off x="3581400" y="2286000"/>
            <a:ext cx="1828800" cy="1676400"/>
          </a:xfrm>
          <a:prstGeom prst="ellipse">
            <a:avLst/>
          </a:prstGeom>
          <a:solidFill>
            <a:srgbClr val="6699FF"/>
          </a:solidFill>
          <a:ln w="9525">
            <a:solidFill>
              <a:srgbClr val="FFFF66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zh-TW" altLang="en-US" sz="2400" b="1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衝突式互動</a:t>
            </a:r>
          </a:p>
        </p:txBody>
      </p:sp>
      <p:sp>
        <p:nvSpPr>
          <p:cNvPr id="564241" name="Oval 17"/>
          <p:cNvSpPr>
            <a:spLocks noChangeArrowheads="1"/>
          </p:cNvSpPr>
          <p:nvPr/>
        </p:nvSpPr>
        <p:spPr bwMode="auto">
          <a:xfrm>
            <a:off x="3581400" y="3352800"/>
            <a:ext cx="1828800" cy="1828800"/>
          </a:xfrm>
          <a:prstGeom prst="ellipse">
            <a:avLst/>
          </a:prstGeom>
          <a:solidFill>
            <a:srgbClr val="3333CC"/>
          </a:solidFill>
          <a:ln w="9525">
            <a:solidFill>
              <a:srgbClr val="FFFF66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zh-TW" altLang="en-US" sz="2400" b="1">
                <a:solidFill>
                  <a:srgbClr val="66CCFF"/>
                </a:solidFill>
                <a:latin typeface="標楷體" pitchFamily="65" charset="-120"/>
                <a:ea typeface="標楷體" pitchFamily="65" charset="-120"/>
              </a:rPr>
              <a:t>妥協式互動</a:t>
            </a:r>
          </a:p>
        </p:txBody>
      </p:sp>
      <p:sp>
        <p:nvSpPr>
          <p:cNvPr id="564242" name="Oval 18"/>
          <p:cNvSpPr>
            <a:spLocks noChangeArrowheads="1"/>
          </p:cNvSpPr>
          <p:nvPr/>
        </p:nvSpPr>
        <p:spPr bwMode="auto">
          <a:xfrm>
            <a:off x="3581400" y="4495800"/>
            <a:ext cx="1828800" cy="17526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FFFF66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zh-TW" altLang="en-US" sz="2400" b="1">
                <a:solidFill>
                  <a:srgbClr val="66CCFF"/>
                </a:solidFill>
                <a:latin typeface="標楷體" pitchFamily="65" charset="-120"/>
                <a:ea typeface="標楷體" pitchFamily="65" charset="-120"/>
              </a:rPr>
              <a:t>創新式互動</a:t>
            </a:r>
          </a:p>
        </p:txBody>
      </p:sp>
      <p:pic>
        <p:nvPicPr>
          <p:cNvPr id="560148" name="Picture 4" descr="j0286677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437063" y="1042988"/>
            <a:ext cx="1638300" cy="1379537"/>
          </a:xfrm>
          <a:noFill/>
        </p:spPr>
      </p:pic>
      <p:pic>
        <p:nvPicPr>
          <p:cNvPr id="560149" name="Picture 2" descr="j0286683"/>
          <p:cNvPicPr>
            <a:picLocks noGrp="1" noChangeAspect="1" noChangeArrowheads="1" noCrop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427663" y="4643438"/>
            <a:ext cx="1331912" cy="139541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4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4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4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4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4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4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64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64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4239" grpId="0" animBg="1" autoUpdateAnimBg="0"/>
      <p:bldP spid="564240" grpId="0" animBg="1" autoUpdateAnimBg="0"/>
      <p:bldP spid="564241" grpId="0" animBg="1" autoUpdateAnimBg="0"/>
      <p:bldP spid="564242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CD6530-6FFD-4063-9989-FAE98E7830CB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6172200" y="1981200"/>
            <a:ext cx="1905000" cy="3810000"/>
            <a:chOff x="3888" y="1248"/>
            <a:chExt cx="1200" cy="2400"/>
          </a:xfrm>
        </p:grpSpPr>
        <p:sp>
          <p:nvSpPr>
            <p:cNvPr id="561185" name="Rectangle 31"/>
            <p:cNvSpPr>
              <a:spLocks noChangeArrowheads="1"/>
            </p:cNvSpPr>
            <p:nvPr/>
          </p:nvSpPr>
          <p:spPr bwMode="auto">
            <a:xfrm>
              <a:off x="3888" y="1248"/>
              <a:ext cx="1200" cy="2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rgbClr val="CC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endParaRPr lang="zh-TW" altLang="zh-TW" sz="16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561186" name="Text Box 32"/>
            <p:cNvSpPr txBox="1">
              <a:spLocks noChangeArrowheads="1"/>
            </p:cNvSpPr>
            <p:nvPr/>
          </p:nvSpPr>
          <p:spPr bwMode="auto">
            <a:xfrm>
              <a:off x="3984" y="1344"/>
              <a:ext cx="1012" cy="327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8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任務清晰</a:t>
              </a:r>
            </a:p>
          </p:txBody>
        </p:sp>
        <p:sp>
          <p:nvSpPr>
            <p:cNvPr id="561187" name="Text Box 33"/>
            <p:cNvSpPr txBox="1">
              <a:spLocks noChangeArrowheads="1"/>
            </p:cNvSpPr>
            <p:nvPr/>
          </p:nvSpPr>
          <p:spPr bwMode="auto">
            <a:xfrm>
              <a:off x="3984" y="1920"/>
              <a:ext cx="1012" cy="327"/>
            </a:xfrm>
            <a:prstGeom prst="rect">
              <a:avLst/>
            </a:prstGeom>
            <a:solidFill>
              <a:srgbClr val="FF99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8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權力均衡</a:t>
              </a:r>
            </a:p>
          </p:txBody>
        </p:sp>
        <p:sp>
          <p:nvSpPr>
            <p:cNvPr id="561188" name="Text Box 34"/>
            <p:cNvSpPr txBox="1">
              <a:spLocks noChangeArrowheads="1"/>
            </p:cNvSpPr>
            <p:nvPr/>
          </p:nvSpPr>
          <p:spPr bwMode="auto">
            <a:xfrm>
              <a:off x="3984" y="2496"/>
              <a:ext cx="1012" cy="327"/>
            </a:xfrm>
            <a:prstGeom prst="rect">
              <a:avLst/>
            </a:prstGeom>
            <a:solidFill>
              <a:srgbClr val="FF66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8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溝通完整</a:t>
              </a:r>
            </a:p>
          </p:txBody>
        </p:sp>
        <p:sp>
          <p:nvSpPr>
            <p:cNvPr id="561189" name="Text Box 35"/>
            <p:cNvSpPr txBox="1">
              <a:spLocks noChangeArrowheads="1"/>
            </p:cNvSpPr>
            <p:nvPr/>
          </p:nvSpPr>
          <p:spPr bwMode="auto">
            <a:xfrm>
              <a:off x="3984" y="3072"/>
              <a:ext cx="1012" cy="327"/>
            </a:xfrm>
            <a:prstGeom prst="rect">
              <a:avLst/>
            </a:prstGeom>
            <a:solidFill>
              <a:srgbClr val="00FF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8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專業堅持</a:t>
              </a:r>
            </a:p>
          </p:txBody>
        </p:sp>
        <p:sp>
          <p:nvSpPr>
            <p:cNvPr id="561190" name="Text Box 36"/>
            <p:cNvSpPr txBox="1">
              <a:spLocks noChangeArrowheads="1"/>
            </p:cNvSpPr>
            <p:nvPr/>
          </p:nvSpPr>
          <p:spPr bwMode="auto">
            <a:xfrm>
              <a:off x="4320" y="3408"/>
              <a:ext cx="2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1600" b="1">
                  <a:solidFill>
                    <a:srgbClr val="00FF00"/>
                  </a:solidFill>
                  <a:latin typeface="Times New Roman" pitchFamily="18" charset="0"/>
                  <a:ea typeface="標楷體" pitchFamily="65" charset="-120"/>
                </a:rPr>
                <a:t>2-3</a:t>
              </a:r>
            </a:p>
          </p:txBody>
        </p:sp>
        <p:sp>
          <p:nvSpPr>
            <p:cNvPr id="561191" name="Text Box 37"/>
            <p:cNvSpPr txBox="1">
              <a:spLocks noChangeArrowheads="1"/>
            </p:cNvSpPr>
            <p:nvPr/>
          </p:nvSpPr>
          <p:spPr bwMode="auto">
            <a:xfrm>
              <a:off x="4320" y="1680"/>
              <a:ext cx="39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1600" b="1">
                  <a:solidFill>
                    <a:srgbClr val="FF3300"/>
                  </a:solidFill>
                  <a:latin typeface="Times New Roman" pitchFamily="18" charset="0"/>
                  <a:ea typeface="標楷體" pitchFamily="65" charset="-120"/>
                </a:rPr>
                <a:t>2-3-4</a:t>
              </a:r>
            </a:p>
          </p:txBody>
        </p:sp>
        <p:sp>
          <p:nvSpPr>
            <p:cNvPr id="561192" name="Text Box 38"/>
            <p:cNvSpPr txBox="1">
              <a:spLocks noChangeArrowheads="1"/>
            </p:cNvSpPr>
            <p:nvPr/>
          </p:nvSpPr>
          <p:spPr bwMode="auto">
            <a:xfrm>
              <a:off x="4224" y="2832"/>
              <a:ext cx="5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1600" b="1">
                  <a:solidFill>
                    <a:srgbClr val="FF66FF"/>
                  </a:solidFill>
                  <a:latin typeface="Times New Roman" pitchFamily="18" charset="0"/>
                  <a:ea typeface="標楷體" pitchFamily="65" charset="-120"/>
                </a:rPr>
                <a:t>3-4-5-6</a:t>
              </a:r>
            </a:p>
          </p:txBody>
        </p:sp>
        <p:sp>
          <p:nvSpPr>
            <p:cNvPr id="561193" name="Text Box 39"/>
            <p:cNvSpPr txBox="1">
              <a:spLocks noChangeArrowheads="1"/>
            </p:cNvSpPr>
            <p:nvPr/>
          </p:nvSpPr>
          <p:spPr bwMode="auto">
            <a:xfrm>
              <a:off x="4080" y="2256"/>
              <a:ext cx="82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1600" b="1">
                  <a:solidFill>
                    <a:srgbClr val="FF9933"/>
                  </a:solidFill>
                  <a:latin typeface="Times New Roman" pitchFamily="18" charset="0"/>
                  <a:ea typeface="標楷體" pitchFamily="65" charset="-120"/>
                </a:rPr>
                <a:t>1-2-3-4-5-6-7</a:t>
              </a:r>
            </a:p>
          </p:txBody>
        </p:sp>
      </p:grpSp>
      <p:sp>
        <p:nvSpPr>
          <p:cNvPr id="5652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群組創新互動策略</a:t>
            </a:r>
          </a:p>
        </p:txBody>
      </p:sp>
      <p:sp>
        <p:nvSpPr>
          <p:cNvPr id="565251" name="Line 3"/>
          <p:cNvSpPr>
            <a:spLocks noChangeShapeType="1"/>
          </p:cNvSpPr>
          <p:nvPr/>
        </p:nvSpPr>
        <p:spPr bwMode="auto">
          <a:xfrm flipV="1">
            <a:off x="1905000" y="2971800"/>
            <a:ext cx="533400" cy="838200"/>
          </a:xfrm>
          <a:prstGeom prst="line">
            <a:avLst/>
          </a:prstGeom>
          <a:noFill/>
          <a:ln w="38100">
            <a:solidFill>
              <a:srgbClr val="CCFF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65252" name="Line 4"/>
          <p:cNvSpPr>
            <a:spLocks noChangeShapeType="1"/>
          </p:cNvSpPr>
          <p:nvPr/>
        </p:nvSpPr>
        <p:spPr bwMode="auto">
          <a:xfrm>
            <a:off x="1905000" y="4038600"/>
            <a:ext cx="533400" cy="914400"/>
          </a:xfrm>
          <a:prstGeom prst="line">
            <a:avLst/>
          </a:prstGeom>
          <a:noFill/>
          <a:ln w="38100">
            <a:solidFill>
              <a:srgbClr val="CCFF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65253" name="Line 5"/>
          <p:cNvSpPr>
            <a:spLocks noChangeShapeType="1"/>
          </p:cNvSpPr>
          <p:nvPr/>
        </p:nvSpPr>
        <p:spPr bwMode="auto">
          <a:xfrm flipV="1">
            <a:off x="3505200" y="2209800"/>
            <a:ext cx="685800" cy="533400"/>
          </a:xfrm>
          <a:prstGeom prst="line">
            <a:avLst/>
          </a:prstGeom>
          <a:noFill/>
          <a:ln w="38100">
            <a:solidFill>
              <a:srgbClr val="FF99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65254" name="Line 6"/>
          <p:cNvSpPr>
            <a:spLocks noChangeShapeType="1"/>
          </p:cNvSpPr>
          <p:nvPr/>
        </p:nvSpPr>
        <p:spPr bwMode="auto">
          <a:xfrm>
            <a:off x="3505200" y="2895600"/>
            <a:ext cx="685800" cy="533400"/>
          </a:xfrm>
          <a:prstGeom prst="line">
            <a:avLst/>
          </a:prstGeom>
          <a:noFill/>
          <a:ln w="38100">
            <a:solidFill>
              <a:srgbClr val="FF99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65255" name="Line 7"/>
          <p:cNvSpPr>
            <a:spLocks noChangeShapeType="1"/>
          </p:cNvSpPr>
          <p:nvPr/>
        </p:nvSpPr>
        <p:spPr bwMode="auto">
          <a:xfrm flipV="1">
            <a:off x="3505200" y="4495800"/>
            <a:ext cx="609600" cy="6096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65256" name="Line 8"/>
          <p:cNvSpPr>
            <a:spLocks noChangeShapeType="1"/>
          </p:cNvSpPr>
          <p:nvPr/>
        </p:nvSpPr>
        <p:spPr bwMode="auto">
          <a:xfrm>
            <a:off x="3505200" y="5257800"/>
            <a:ext cx="609600" cy="6858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898525" y="3187700"/>
            <a:ext cx="996950" cy="993775"/>
            <a:chOff x="566" y="2008"/>
            <a:chExt cx="628" cy="626"/>
          </a:xfrm>
        </p:grpSpPr>
        <p:sp>
          <p:nvSpPr>
            <p:cNvPr id="561183" name="Text Box 10"/>
            <p:cNvSpPr txBox="1">
              <a:spLocks noChangeArrowheads="1"/>
            </p:cNvSpPr>
            <p:nvPr/>
          </p:nvSpPr>
          <p:spPr bwMode="auto">
            <a:xfrm>
              <a:off x="566" y="2269"/>
              <a:ext cx="628" cy="365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32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互動</a:t>
              </a:r>
            </a:p>
          </p:txBody>
        </p:sp>
        <p:sp>
          <p:nvSpPr>
            <p:cNvPr id="561184" name="Text Box 11"/>
            <p:cNvSpPr txBox="1">
              <a:spLocks noChangeArrowheads="1"/>
            </p:cNvSpPr>
            <p:nvPr/>
          </p:nvSpPr>
          <p:spPr bwMode="auto">
            <a:xfrm>
              <a:off x="758" y="2008"/>
              <a:ext cx="180" cy="212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16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1</a:t>
              </a: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2514600" y="2133600"/>
            <a:ext cx="996950" cy="960438"/>
            <a:chOff x="1584" y="1344"/>
            <a:chExt cx="628" cy="605"/>
          </a:xfrm>
        </p:grpSpPr>
        <p:sp>
          <p:nvSpPr>
            <p:cNvPr id="561181" name="Text Box 13"/>
            <p:cNvSpPr txBox="1">
              <a:spLocks noChangeArrowheads="1"/>
            </p:cNvSpPr>
            <p:nvPr/>
          </p:nvSpPr>
          <p:spPr bwMode="auto">
            <a:xfrm>
              <a:off x="1584" y="1584"/>
              <a:ext cx="628" cy="365"/>
            </a:xfrm>
            <a:prstGeom prst="rect">
              <a:avLst/>
            </a:prstGeom>
            <a:solidFill>
              <a:srgbClr val="FF99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32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異向</a:t>
              </a:r>
            </a:p>
          </p:txBody>
        </p:sp>
        <p:sp>
          <p:nvSpPr>
            <p:cNvPr id="561182" name="Text Box 14"/>
            <p:cNvSpPr txBox="1">
              <a:spLocks noChangeArrowheads="1"/>
            </p:cNvSpPr>
            <p:nvPr/>
          </p:nvSpPr>
          <p:spPr bwMode="auto">
            <a:xfrm>
              <a:off x="1824" y="1344"/>
              <a:ext cx="180" cy="212"/>
            </a:xfrm>
            <a:prstGeom prst="rect">
              <a:avLst/>
            </a:prstGeom>
            <a:solidFill>
              <a:srgbClr val="FF99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16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2</a:t>
              </a:r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4191000" y="1524000"/>
            <a:ext cx="996950" cy="960438"/>
            <a:chOff x="2640" y="960"/>
            <a:chExt cx="628" cy="605"/>
          </a:xfrm>
        </p:grpSpPr>
        <p:sp>
          <p:nvSpPr>
            <p:cNvPr id="561179" name="Text Box 16"/>
            <p:cNvSpPr txBox="1">
              <a:spLocks noChangeArrowheads="1"/>
            </p:cNvSpPr>
            <p:nvPr/>
          </p:nvSpPr>
          <p:spPr bwMode="auto">
            <a:xfrm>
              <a:off x="2640" y="1200"/>
              <a:ext cx="628" cy="365"/>
            </a:xfrm>
            <a:prstGeom prst="rect">
              <a:avLst/>
            </a:prstGeom>
            <a:solidFill>
              <a:srgbClr val="FF33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32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衝突</a:t>
              </a:r>
            </a:p>
          </p:txBody>
        </p:sp>
        <p:sp>
          <p:nvSpPr>
            <p:cNvPr id="561180" name="Text Box 17"/>
            <p:cNvSpPr txBox="1">
              <a:spLocks noChangeArrowheads="1"/>
            </p:cNvSpPr>
            <p:nvPr/>
          </p:nvSpPr>
          <p:spPr bwMode="auto">
            <a:xfrm>
              <a:off x="2880" y="960"/>
              <a:ext cx="180" cy="212"/>
            </a:xfrm>
            <a:prstGeom prst="rect">
              <a:avLst/>
            </a:prstGeom>
            <a:solidFill>
              <a:srgbClr val="FF33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16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3</a:t>
              </a:r>
            </a:p>
          </p:txBody>
        </p: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2514600" y="4495800"/>
            <a:ext cx="996950" cy="960438"/>
            <a:chOff x="1584" y="2832"/>
            <a:chExt cx="628" cy="605"/>
          </a:xfrm>
        </p:grpSpPr>
        <p:sp>
          <p:nvSpPr>
            <p:cNvPr id="561177" name="Text Box 19"/>
            <p:cNvSpPr txBox="1">
              <a:spLocks noChangeArrowheads="1"/>
            </p:cNvSpPr>
            <p:nvPr/>
          </p:nvSpPr>
          <p:spPr bwMode="auto">
            <a:xfrm>
              <a:off x="1584" y="3072"/>
              <a:ext cx="628" cy="365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32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同向</a:t>
              </a:r>
            </a:p>
          </p:txBody>
        </p:sp>
        <p:sp>
          <p:nvSpPr>
            <p:cNvPr id="561178" name="Text Box 20"/>
            <p:cNvSpPr txBox="1">
              <a:spLocks noChangeArrowheads="1"/>
            </p:cNvSpPr>
            <p:nvPr/>
          </p:nvSpPr>
          <p:spPr bwMode="auto">
            <a:xfrm>
              <a:off x="1776" y="2832"/>
              <a:ext cx="180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16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4</a:t>
              </a:r>
            </a:p>
          </p:txBody>
        </p:sp>
      </p:grp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4191000" y="5257800"/>
            <a:ext cx="996950" cy="960438"/>
            <a:chOff x="2640" y="3312"/>
            <a:chExt cx="628" cy="605"/>
          </a:xfrm>
        </p:grpSpPr>
        <p:sp>
          <p:nvSpPr>
            <p:cNvPr id="561175" name="Text Box 22"/>
            <p:cNvSpPr txBox="1">
              <a:spLocks noChangeArrowheads="1"/>
            </p:cNvSpPr>
            <p:nvPr/>
          </p:nvSpPr>
          <p:spPr bwMode="auto">
            <a:xfrm>
              <a:off x="2640" y="3552"/>
              <a:ext cx="628" cy="365"/>
            </a:xfrm>
            <a:prstGeom prst="rect">
              <a:avLst/>
            </a:prstGeom>
            <a:solidFill>
              <a:srgbClr val="00FF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32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共識</a:t>
              </a:r>
            </a:p>
          </p:txBody>
        </p:sp>
        <p:sp>
          <p:nvSpPr>
            <p:cNvPr id="561176" name="Text Box 23"/>
            <p:cNvSpPr txBox="1">
              <a:spLocks noChangeArrowheads="1"/>
            </p:cNvSpPr>
            <p:nvPr/>
          </p:nvSpPr>
          <p:spPr bwMode="auto">
            <a:xfrm>
              <a:off x="2832" y="3312"/>
              <a:ext cx="180" cy="212"/>
            </a:xfrm>
            <a:prstGeom prst="rect">
              <a:avLst/>
            </a:prstGeom>
            <a:solidFill>
              <a:srgbClr val="00FF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16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6</a:t>
              </a:r>
            </a:p>
          </p:txBody>
        </p:sp>
      </p:grpSp>
      <p:grpSp>
        <p:nvGrpSpPr>
          <p:cNvPr id="8" name="Group 24"/>
          <p:cNvGrpSpPr>
            <a:grpSpLocks/>
          </p:cNvGrpSpPr>
          <p:nvPr/>
        </p:nvGrpSpPr>
        <p:grpSpPr bwMode="auto">
          <a:xfrm>
            <a:off x="4191000" y="2667000"/>
            <a:ext cx="996950" cy="960438"/>
            <a:chOff x="2640" y="1680"/>
            <a:chExt cx="628" cy="605"/>
          </a:xfrm>
        </p:grpSpPr>
        <p:sp>
          <p:nvSpPr>
            <p:cNvPr id="561173" name="Text Box 25"/>
            <p:cNvSpPr txBox="1">
              <a:spLocks noChangeArrowheads="1"/>
            </p:cNvSpPr>
            <p:nvPr/>
          </p:nvSpPr>
          <p:spPr bwMode="auto">
            <a:xfrm>
              <a:off x="2640" y="1920"/>
              <a:ext cx="628" cy="365"/>
            </a:xfrm>
            <a:prstGeom prst="rect">
              <a:avLst/>
            </a:prstGeom>
            <a:solidFill>
              <a:srgbClr val="FF33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32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創新</a:t>
              </a:r>
            </a:p>
          </p:txBody>
        </p:sp>
        <p:sp>
          <p:nvSpPr>
            <p:cNvPr id="561174" name="Text Box 26"/>
            <p:cNvSpPr txBox="1">
              <a:spLocks noChangeArrowheads="1"/>
            </p:cNvSpPr>
            <p:nvPr/>
          </p:nvSpPr>
          <p:spPr bwMode="auto">
            <a:xfrm>
              <a:off x="2880" y="1680"/>
              <a:ext cx="180" cy="212"/>
            </a:xfrm>
            <a:prstGeom prst="rect">
              <a:avLst/>
            </a:prstGeom>
            <a:solidFill>
              <a:srgbClr val="FF33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16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5</a:t>
              </a:r>
            </a:p>
          </p:txBody>
        </p:sp>
      </p:grpSp>
      <p:grpSp>
        <p:nvGrpSpPr>
          <p:cNvPr id="9" name="Group 27"/>
          <p:cNvGrpSpPr>
            <a:grpSpLocks/>
          </p:cNvGrpSpPr>
          <p:nvPr/>
        </p:nvGrpSpPr>
        <p:grpSpPr bwMode="auto">
          <a:xfrm>
            <a:off x="4191000" y="3810000"/>
            <a:ext cx="996950" cy="960438"/>
            <a:chOff x="2640" y="2400"/>
            <a:chExt cx="628" cy="605"/>
          </a:xfrm>
        </p:grpSpPr>
        <p:sp>
          <p:nvSpPr>
            <p:cNvPr id="561171" name="Text Box 28"/>
            <p:cNvSpPr txBox="1">
              <a:spLocks noChangeArrowheads="1"/>
            </p:cNvSpPr>
            <p:nvPr/>
          </p:nvSpPr>
          <p:spPr bwMode="auto">
            <a:xfrm>
              <a:off x="2640" y="2640"/>
              <a:ext cx="628" cy="365"/>
            </a:xfrm>
            <a:prstGeom prst="rect">
              <a:avLst/>
            </a:prstGeom>
            <a:solidFill>
              <a:srgbClr val="00FF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32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一言</a:t>
              </a:r>
            </a:p>
          </p:txBody>
        </p:sp>
        <p:sp>
          <p:nvSpPr>
            <p:cNvPr id="561172" name="Text Box 29"/>
            <p:cNvSpPr txBox="1">
              <a:spLocks noChangeArrowheads="1"/>
            </p:cNvSpPr>
            <p:nvPr/>
          </p:nvSpPr>
          <p:spPr bwMode="auto">
            <a:xfrm>
              <a:off x="2880" y="2400"/>
              <a:ext cx="180" cy="212"/>
            </a:xfrm>
            <a:prstGeom prst="rect">
              <a:avLst/>
            </a:prstGeom>
            <a:solidFill>
              <a:srgbClr val="00FF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16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7</a:t>
              </a:r>
            </a:p>
          </p:txBody>
        </p:sp>
      </p:grpSp>
      <p:sp>
        <p:nvSpPr>
          <p:cNvPr id="565290" name="Oval 42"/>
          <p:cNvSpPr>
            <a:spLocks noChangeArrowheads="1"/>
          </p:cNvSpPr>
          <p:nvPr/>
        </p:nvSpPr>
        <p:spPr bwMode="auto">
          <a:xfrm>
            <a:off x="657225" y="3789363"/>
            <a:ext cx="223838" cy="225425"/>
          </a:xfrm>
          <a:prstGeom prst="ellipse">
            <a:avLst/>
          </a:prstGeom>
          <a:solidFill>
            <a:srgbClr val="66FF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5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5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5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5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5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5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5.55556E-6 C 0.01424 -0.02013 0.02865 -0.04004 0.05243 -0.07337 C 0.07621 -0.10671 0.11111 -0.17268 0.14236 -0.19999 C 0.17361 -0.22731 0.20903 -0.21736 0.23993 -0.2368 C 0.27083 -0.25624 0.29583 -0.30161 0.32743 -0.31666 C 0.35903 -0.33171 0.44948 -0.38078 0.42986 -0.32685 C 0.41024 -0.27291 0.24062 -0.06805 0.2099 0.00649 C 0.17917 0.08102 0.21962 0.14329 0.24496 0.11991 C 0.27031 0.09653 0.3316 -0.08495 0.3625 -0.13333 C 0.3934 -0.18171 0.43785 -0.2162 0.42986 -0.17013 C 0.42187 -0.12407 0.31649 0.07616 0.31493 0.14329 C 0.31337 0.21042 0.4125 0.24677 0.41996 0.23334 C 0.42743 0.21991 0.35868 0.09885 0.3599 0.0632 C 0.36111 0.02755 0.41615 0.02709 0.42743 0.01991 " pathEditMode="relative" ptsTypes="aaaaaaaaaaaaaA">
                                      <p:cBhvr>
                                        <p:cTn id="58" dur="10000" fill="hold"/>
                                        <p:tgtEl>
                                          <p:spTgt spid="5652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5251" grpId="0" animBg="1"/>
      <p:bldP spid="565252" grpId="0" animBg="1"/>
      <p:bldP spid="565253" grpId="0" animBg="1"/>
      <p:bldP spid="565254" grpId="0" animBg="1"/>
      <p:bldP spid="565255" grpId="0" animBg="1"/>
      <p:bldP spid="565256" grpId="0" animBg="1"/>
      <p:bldP spid="56529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DEB82B-E4E8-4B4A-B8F1-637E36BB4DF0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131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充分創新：內外在因素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914400" y="1524000"/>
            <a:ext cx="1143000" cy="3505200"/>
            <a:chOff x="480" y="912"/>
            <a:chExt cx="720" cy="2208"/>
          </a:xfrm>
        </p:grpSpPr>
        <p:sp>
          <p:nvSpPr>
            <p:cNvPr id="562211" name="Rectangle 4"/>
            <p:cNvSpPr>
              <a:spLocks noChangeArrowheads="1"/>
            </p:cNvSpPr>
            <p:nvPr/>
          </p:nvSpPr>
          <p:spPr bwMode="auto">
            <a:xfrm>
              <a:off x="480" y="912"/>
              <a:ext cx="720" cy="220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CC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62212" name="Text Box 5"/>
            <p:cNvSpPr txBox="1">
              <a:spLocks noChangeArrowheads="1"/>
            </p:cNvSpPr>
            <p:nvPr/>
          </p:nvSpPr>
          <p:spPr bwMode="auto">
            <a:xfrm>
              <a:off x="576" y="1008"/>
              <a:ext cx="564" cy="327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8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任務</a:t>
              </a:r>
            </a:p>
          </p:txBody>
        </p:sp>
        <p:sp>
          <p:nvSpPr>
            <p:cNvPr id="562213" name="Text Box 6"/>
            <p:cNvSpPr txBox="1">
              <a:spLocks noChangeArrowheads="1"/>
            </p:cNvSpPr>
            <p:nvPr/>
          </p:nvSpPr>
          <p:spPr bwMode="auto">
            <a:xfrm>
              <a:off x="576" y="1584"/>
              <a:ext cx="564" cy="327"/>
            </a:xfrm>
            <a:prstGeom prst="rect">
              <a:avLst/>
            </a:prstGeom>
            <a:solidFill>
              <a:srgbClr val="66FFCC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8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權力</a:t>
              </a:r>
            </a:p>
          </p:txBody>
        </p:sp>
        <p:sp>
          <p:nvSpPr>
            <p:cNvPr id="562214" name="Text Box 7"/>
            <p:cNvSpPr txBox="1">
              <a:spLocks noChangeArrowheads="1"/>
            </p:cNvSpPr>
            <p:nvPr/>
          </p:nvSpPr>
          <p:spPr bwMode="auto">
            <a:xfrm>
              <a:off x="576" y="2160"/>
              <a:ext cx="564" cy="327"/>
            </a:xfrm>
            <a:prstGeom prst="rect">
              <a:avLst/>
            </a:prstGeom>
            <a:solidFill>
              <a:srgbClr val="FF66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8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溝通</a:t>
              </a:r>
            </a:p>
          </p:txBody>
        </p:sp>
        <p:sp>
          <p:nvSpPr>
            <p:cNvPr id="562215" name="Text Box 8"/>
            <p:cNvSpPr txBox="1">
              <a:spLocks noChangeArrowheads="1"/>
            </p:cNvSpPr>
            <p:nvPr/>
          </p:nvSpPr>
          <p:spPr bwMode="auto">
            <a:xfrm>
              <a:off x="576" y="2736"/>
              <a:ext cx="564" cy="327"/>
            </a:xfrm>
            <a:prstGeom prst="rect">
              <a:avLst/>
            </a:prstGeom>
            <a:solidFill>
              <a:srgbClr val="00FF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8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專業</a:t>
              </a:r>
            </a:p>
          </p:txBody>
        </p:sp>
      </p:grpSp>
      <p:sp>
        <p:nvSpPr>
          <p:cNvPr id="1318921" name="Text Box 9"/>
          <p:cNvSpPr txBox="1">
            <a:spLocks noChangeArrowheads="1"/>
          </p:cNvSpPr>
          <p:nvPr/>
        </p:nvSpPr>
        <p:spPr bwMode="auto">
          <a:xfrm>
            <a:off x="2133600" y="2133600"/>
            <a:ext cx="387350" cy="239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zh-TW" altLang="en-US" sz="1600" b="1">
                <a:solidFill>
                  <a:srgbClr val="66FFCC"/>
                </a:solidFill>
                <a:latin typeface="標楷體" pitchFamily="65" charset="-120"/>
                <a:ea typeface="標楷體" pitchFamily="65" charset="-120"/>
              </a:rPr>
              <a:t>團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zh-TW" altLang="en-US" sz="1600" b="1">
                <a:solidFill>
                  <a:srgbClr val="66FFCC"/>
                </a:solidFill>
                <a:latin typeface="標楷體" pitchFamily="65" charset="-120"/>
                <a:ea typeface="標楷體" pitchFamily="65" charset="-120"/>
              </a:rPr>
              <a:t>隊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zh-TW" altLang="en-US" sz="1600" b="1">
                <a:solidFill>
                  <a:srgbClr val="66FFCC"/>
                </a:solidFill>
                <a:latin typeface="標楷體" pitchFamily="65" charset="-120"/>
                <a:ea typeface="標楷體" pitchFamily="65" charset="-120"/>
              </a:rPr>
              <a:t>組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zh-TW" altLang="en-US" sz="1600" b="1">
                <a:solidFill>
                  <a:srgbClr val="66FFCC"/>
                </a:solidFill>
                <a:latin typeface="標楷體" pitchFamily="65" charset="-120"/>
                <a:ea typeface="標楷體" pitchFamily="65" charset="-120"/>
              </a:rPr>
              <a:t>織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zh-TW" altLang="en-US" sz="1600" b="1">
                <a:solidFill>
                  <a:srgbClr val="66FFCC"/>
                </a:solidFill>
                <a:latin typeface="標楷體" pitchFamily="65" charset="-120"/>
                <a:ea typeface="標楷體" pitchFamily="65" charset="-120"/>
              </a:rPr>
              <a:t>因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zh-TW" altLang="en-US" sz="1600" b="1">
                <a:solidFill>
                  <a:srgbClr val="66FFCC"/>
                </a:solidFill>
                <a:latin typeface="標楷體" pitchFamily="65" charset="-120"/>
                <a:ea typeface="標楷體" pitchFamily="65" charset="-120"/>
              </a:rPr>
              <a:t>素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zh-TW" altLang="en-US" sz="1600" b="1">
                <a:solidFill>
                  <a:srgbClr val="66FFCC"/>
                </a:solidFill>
                <a:latin typeface="標楷體" pitchFamily="65" charset="-120"/>
                <a:ea typeface="標楷體" pitchFamily="65" charset="-120"/>
              </a:rPr>
              <a:t>搭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zh-TW" altLang="en-US" sz="1600" b="1">
                <a:solidFill>
                  <a:srgbClr val="66FFCC"/>
                </a:solidFill>
                <a:latin typeface="標楷體" pitchFamily="65" charset="-120"/>
                <a:ea typeface="標楷體" pitchFamily="65" charset="-120"/>
              </a:rPr>
              <a:t>配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zh-TW" altLang="en-US" sz="1600" b="1">
                <a:solidFill>
                  <a:srgbClr val="66FFCC"/>
                </a:solidFill>
                <a:latin typeface="標楷體" pitchFamily="65" charset="-120"/>
                <a:ea typeface="標楷體" pitchFamily="65" charset="-120"/>
              </a:rPr>
              <a:t>性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zh-TW" altLang="en-US" sz="1600" b="1">
                <a:solidFill>
                  <a:srgbClr val="66FFCC"/>
                </a:solidFill>
                <a:latin typeface="標楷體" pitchFamily="65" charset="-120"/>
                <a:ea typeface="標楷體" pitchFamily="65" charset="-120"/>
              </a:rPr>
              <a:t>程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zh-TW" altLang="en-US" sz="1600" b="1">
                <a:solidFill>
                  <a:srgbClr val="66FFCC"/>
                </a:solidFill>
                <a:latin typeface="標楷體" pitchFamily="65" charset="-120"/>
                <a:ea typeface="標楷體" pitchFamily="65" charset="-120"/>
              </a:rPr>
              <a:t>度</a:t>
            </a:r>
          </a:p>
        </p:txBody>
      </p:sp>
      <p:sp>
        <p:nvSpPr>
          <p:cNvPr id="1318922" name="Text Box 10"/>
          <p:cNvSpPr txBox="1">
            <a:spLocks noChangeArrowheads="1"/>
          </p:cNvSpPr>
          <p:nvPr/>
        </p:nvSpPr>
        <p:spPr bwMode="auto">
          <a:xfrm>
            <a:off x="3886200" y="4876800"/>
            <a:ext cx="2419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600" b="1">
                <a:solidFill>
                  <a:srgbClr val="66FFCC"/>
                </a:solidFill>
                <a:latin typeface="標楷體" pitchFamily="65" charset="-120"/>
                <a:ea typeface="標楷體" pitchFamily="65" charset="-120"/>
              </a:rPr>
              <a:t>團隊內在因素互補性程度</a:t>
            </a:r>
          </a:p>
        </p:txBody>
      </p:sp>
      <p:sp>
        <p:nvSpPr>
          <p:cNvPr id="562183" name="Rectangle 11"/>
          <p:cNvSpPr>
            <a:spLocks noChangeArrowheads="1"/>
          </p:cNvSpPr>
          <p:nvPr/>
        </p:nvSpPr>
        <p:spPr bwMode="auto">
          <a:xfrm>
            <a:off x="3124200" y="2133600"/>
            <a:ext cx="3886200" cy="2286000"/>
          </a:xfrm>
          <a:prstGeom prst="rect">
            <a:avLst/>
          </a:prstGeom>
          <a:solidFill>
            <a:schemeClr val="tx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62184" name="Rectangle 12"/>
          <p:cNvSpPr>
            <a:spLocks noChangeArrowheads="1"/>
          </p:cNvSpPr>
          <p:nvPr/>
        </p:nvSpPr>
        <p:spPr bwMode="auto">
          <a:xfrm>
            <a:off x="3429000" y="4648200"/>
            <a:ext cx="25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sz="2000" b="1">
                <a:ea typeface="標楷體" pitchFamily="65" charset="-120"/>
              </a:rPr>
              <a:t>高</a:t>
            </a:r>
            <a:endParaRPr lang="zh-TW" altLang="en-US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562185" name="Rectangle 13"/>
          <p:cNvSpPr>
            <a:spLocks noChangeArrowheads="1"/>
          </p:cNvSpPr>
          <p:nvPr/>
        </p:nvSpPr>
        <p:spPr bwMode="auto">
          <a:xfrm>
            <a:off x="6553200" y="4648200"/>
            <a:ext cx="25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sz="2000" b="1">
                <a:ea typeface="標楷體" pitchFamily="65" charset="-120"/>
              </a:rPr>
              <a:t>低</a:t>
            </a:r>
            <a:endParaRPr lang="zh-TW" altLang="en-US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562186" name="Line 14"/>
          <p:cNvSpPr>
            <a:spLocks noChangeShapeType="1"/>
          </p:cNvSpPr>
          <p:nvPr/>
        </p:nvSpPr>
        <p:spPr bwMode="auto">
          <a:xfrm>
            <a:off x="2895600" y="1912938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62187" name="Line 15"/>
          <p:cNvSpPr>
            <a:spLocks noChangeShapeType="1"/>
          </p:cNvSpPr>
          <p:nvPr/>
        </p:nvSpPr>
        <p:spPr bwMode="auto">
          <a:xfrm>
            <a:off x="2895600" y="1912938"/>
            <a:ext cx="1588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62188" name="Line 16"/>
          <p:cNvSpPr>
            <a:spLocks noChangeShapeType="1"/>
          </p:cNvSpPr>
          <p:nvPr/>
        </p:nvSpPr>
        <p:spPr bwMode="auto">
          <a:xfrm>
            <a:off x="2895600" y="1912938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62189" name="Line 17"/>
          <p:cNvSpPr>
            <a:spLocks noChangeShapeType="1"/>
          </p:cNvSpPr>
          <p:nvPr/>
        </p:nvSpPr>
        <p:spPr bwMode="auto">
          <a:xfrm>
            <a:off x="2895600" y="1912938"/>
            <a:ext cx="1588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62190" name="Line 18"/>
          <p:cNvSpPr>
            <a:spLocks noChangeShapeType="1"/>
          </p:cNvSpPr>
          <p:nvPr/>
        </p:nvSpPr>
        <p:spPr bwMode="auto">
          <a:xfrm>
            <a:off x="3100388" y="1912938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62191" name="Line 19"/>
          <p:cNvSpPr>
            <a:spLocks noChangeShapeType="1"/>
          </p:cNvSpPr>
          <p:nvPr/>
        </p:nvSpPr>
        <p:spPr bwMode="auto">
          <a:xfrm>
            <a:off x="3100388" y="1912938"/>
            <a:ext cx="1587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62192" name="Rectangle 20"/>
          <p:cNvSpPr>
            <a:spLocks noChangeArrowheads="1"/>
          </p:cNvSpPr>
          <p:nvPr/>
        </p:nvSpPr>
        <p:spPr bwMode="auto">
          <a:xfrm>
            <a:off x="2590800" y="2057400"/>
            <a:ext cx="25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sz="2000" b="1">
                <a:ea typeface="標楷體" pitchFamily="65" charset="-120"/>
              </a:rPr>
              <a:t>高</a:t>
            </a:r>
            <a:endParaRPr lang="zh-TW" altLang="en-US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318933" name="Rectangle 21"/>
          <p:cNvSpPr>
            <a:spLocks noChangeArrowheads="1"/>
          </p:cNvSpPr>
          <p:nvPr/>
        </p:nvSpPr>
        <p:spPr bwMode="auto">
          <a:xfrm>
            <a:off x="3436938" y="2595563"/>
            <a:ext cx="12271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2000">
                <a:solidFill>
                  <a:srgbClr val="000000"/>
                </a:solidFill>
                <a:ea typeface="標楷體" pitchFamily="65" charset="-120"/>
              </a:rPr>
              <a:t>1 </a:t>
            </a:r>
            <a:r>
              <a:rPr lang="zh-TW" altLang="en-US" sz="2000">
                <a:solidFill>
                  <a:srgbClr val="000000"/>
                </a:solidFill>
                <a:ea typeface="標楷體" pitchFamily="65" charset="-120"/>
              </a:rPr>
              <a:t>充分創新</a:t>
            </a:r>
            <a:endParaRPr lang="zh-TW" altLang="en-US" sz="2000">
              <a:ea typeface="標楷體" pitchFamily="65" charset="-120"/>
            </a:endParaRPr>
          </a:p>
        </p:txBody>
      </p:sp>
      <p:sp>
        <p:nvSpPr>
          <p:cNvPr id="1318934" name="Rectangle 22"/>
          <p:cNvSpPr>
            <a:spLocks noChangeArrowheads="1"/>
          </p:cNvSpPr>
          <p:nvPr/>
        </p:nvSpPr>
        <p:spPr bwMode="auto">
          <a:xfrm>
            <a:off x="5410200" y="2590800"/>
            <a:ext cx="12271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2000">
                <a:solidFill>
                  <a:srgbClr val="000000"/>
                </a:solidFill>
                <a:ea typeface="標楷體" pitchFamily="65" charset="-120"/>
              </a:rPr>
              <a:t>2 </a:t>
            </a:r>
            <a:r>
              <a:rPr lang="zh-TW" altLang="en-US" sz="2000">
                <a:solidFill>
                  <a:srgbClr val="000000"/>
                </a:solidFill>
                <a:ea typeface="標楷體" pitchFamily="65" charset="-120"/>
              </a:rPr>
              <a:t>充分互動</a:t>
            </a:r>
            <a:endParaRPr lang="zh-TW" altLang="en-US" sz="2000">
              <a:ea typeface="標楷體" pitchFamily="65" charset="-120"/>
            </a:endParaRPr>
          </a:p>
        </p:txBody>
      </p:sp>
      <p:sp>
        <p:nvSpPr>
          <p:cNvPr id="562195" name="Rectangle 23"/>
          <p:cNvSpPr>
            <a:spLocks noChangeArrowheads="1"/>
          </p:cNvSpPr>
          <p:nvPr/>
        </p:nvSpPr>
        <p:spPr bwMode="auto">
          <a:xfrm>
            <a:off x="2590800" y="4191000"/>
            <a:ext cx="25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sz="2000" b="1">
                <a:ea typeface="標楷體" pitchFamily="65" charset="-120"/>
              </a:rPr>
              <a:t>低</a:t>
            </a:r>
            <a:endParaRPr lang="zh-TW" altLang="en-US" sz="2000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318936" name="Rectangle 24"/>
          <p:cNvSpPr>
            <a:spLocks noChangeArrowheads="1"/>
          </p:cNvSpPr>
          <p:nvPr/>
        </p:nvSpPr>
        <p:spPr bwMode="auto">
          <a:xfrm>
            <a:off x="3436938" y="3836988"/>
            <a:ext cx="12271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2000">
                <a:solidFill>
                  <a:srgbClr val="000000"/>
                </a:solidFill>
                <a:ea typeface="標楷體" pitchFamily="65" charset="-120"/>
              </a:rPr>
              <a:t>3 </a:t>
            </a:r>
            <a:r>
              <a:rPr lang="zh-TW" altLang="en-US" sz="2000">
                <a:solidFill>
                  <a:srgbClr val="000000"/>
                </a:solidFill>
                <a:ea typeface="標楷體" pitchFamily="65" charset="-120"/>
              </a:rPr>
              <a:t>有限創新</a:t>
            </a:r>
            <a:endParaRPr lang="zh-TW" altLang="en-US" sz="2000">
              <a:ea typeface="標楷體" pitchFamily="65" charset="-120"/>
            </a:endParaRPr>
          </a:p>
        </p:txBody>
      </p:sp>
      <p:sp>
        <p:nvSpPr>
          <p:cNvPr id="1318937" name="Rectangle 25"/>
          <p:cNvSpPr>
            <a:spLocks noChangeArrowheads="1"/>
          </p:cNvSpPr>
          <p:nvPr/>
        </p:nvSpPr>
        <p:spPr bwMode="auto">
          <a:xfrm>
            <a:off x="5410200" y="3810000"/>
            <a:ext cx="12271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2000">
                <a:solidFill>
                  <a:srgbClr val="000000"/>
                </a:solidFill>
                <a:ea typeface="標楷體" pitchFamily="65" charset="-120"/>
              </a:rPr>
              <a:t>4 </a:t>
            </a:r>
            <a:r>
              <a:rPr lang="zh-TW" altLang="en-US" sz="2000">
                <a:solidFill>
                  <a:srgbClr val="000000"/>
                </a:solidFill>
                <a:ea typeface="標楷體" pitchFamily="65" charset="-120"/>
              </a:rPr>
              <a:t>有限互動</a:t>
            </a:r>
            <a:endParaRPr lang="zh-TW" altLang="en-US" sz="2000">
              <a:ea typeface="標楷體" pitchFamily="65" charset="-120"/>
            </a:endParaRPr>
          </a:p>
        </p:txBody>
      </p:sp>
      <p:sp>
        <p:nvSpPr>
          <p:cNvPr id="562198" name="Line 26"/>
          <p:cNvSpPr>
            <a:spLocks noChangeShapeType="1"/>
          </p:cNvSpPr>
          <p:nvPr/>
        </p:nvSpPr>
        <p:spPr bwMode="auto">
          <a:xfrm>
            <a:off x="2895600" y="3319463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62199" name="Line 27"/>
          <p:cNvSpPr>
            <a:spLocks noChangeShapeType="1"/>
          </p:cNvSpPr>
          <p:nvPr/>
        </p:nvSpPr>
        <p:spPr bwMode="auto">
          <a:xfrm>
            <a:off x="3100388" y="3319463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62200" name="Line 28"/>
          <p:cNvSpPr>
            <a:spLocks noChangeShapeType="1"/>
          </p:cNvSpPr>
          <p:nvPr/>
        </p:nvSpPr>
        <p:spPr bwMode="auto">
          <a:xfrm>
            <a:off x="3124200" y="3276600"/>
            <a:ext cx="3886200" cy="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62201" name="Line 29"/>
          <p:cNvSpPr>
            <a:spLocks noChangeShapeType="1"/>
          </p:cNvSpPr>
          <p:nvPr/>
        </p:nvSpPr>
        <p:spPr bwMode="auto">
          <a:xfrm>
            <a:off x="5029200" y="2133600"/>
            <a:ext cx="0" cy="228600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318942" name="AutoShape 30"/>
          <p:cNvSpPr>
            <a:spLocks noChangeArrowheads="1"/>
          </p:cNvSpPr>
          <p:nvPr/>
        </p:nvSpPr>
        <p:spPr bwMode="auto">
          <a:xfrm>
            <a:off x="5791200" y="2971800"/>
            <a:ext cx="381000" cy="457200"/>
          </a:xfrm>
          <a:prstGeom prst="upArrow">
            <a:avLst>
              <a:gd name="adj1" fmla="val 50000"/>
              <a:gd name="adj2" fmla="val 30000"/>
            </a:avLst>
          </a:prstGeom>
          <a:solidFill>
            <a:schemeClr val="accent1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18943" name="AutoShape 31"/>
          <p:cNvSpPr>
            <a:spLocks noChangeArrowheads="1"/>
          </p:cNvSpPr>
          <p:nvPr/>
        </p:nvSpPr>
        <p:spPr bwMode="auto">
          <a:xfrm>
            <a:off x="3810000" y="2971800"/>
            <a:ext cx="381000" cy="457200"/>
          </a:xfrm>
          <a:prstGeom prst="upArrow">
            <a:avLst>
              <a:gd name="adj1" fmla="val 50000"/>
              <a:gd name="adj2" fmla="val 30000"/>
            </a:avLst>
          </a:prstGeom>
          <a:solidFill>
            <a:schemeClr val="accent1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18944" name="AutoShape 32"/>
          <p:cNvSpPr>
            <a:spLocks noChangeArrowheads="1"/>
          </p:cNvSpPr>
          <p:nvPr/>
        </p:nvSpPr>
        <p:spPr bwMode="auto">
          <a:xfrm>
            <a:off x="4800600" y="2743200"/>
            <a:ext cx="533400" cy="381000"/>
          </a:xfrm>
          <a:prstGeom prst="leftArrow">
            <a:avLst>
              <a:gd name="adj1" fmla="val 50000"/>
              <a:gd name="adj2" fmla="val 35000"/>
            </a:avLst>
          </a:prstGeom>
          <a:solidFill>
            <a:schemeClr val="accent1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3" name="Group 33"/>
          <p:cNvGrpSpPr>
            <a:grpSpLocks/>
          </p:cNvGrpSpPr>
          <p:nvPr/>
        </p:nvGrpSpPr>
        <p:grpSpPr bwMode="auto">
          <a:xfrm>
            <a:off x="2133600" y="5257800"/>
            <a:ext cx="6477000" cy="762000"/>
            <a:chOff x="1344" y="3312"/>
            <a:chExt cx="4080" cy="480"/>
          </a:xfrm>
        </p:grpSpPr>
        <p:sp>
          <p:nvSpPr>
            <p:cNvPr id="562206" name="Rectangle 34"/>
            <p:cNvSpPr>
              <a:spLocks noChangeArrowheads="1"/>
            </p:cNvSpPr>
            <p:nvPr/>
          </p:nvSpPr>
          <p:spPr bwMode="auto">
            <a:xfrm>
              <a:off x="1344" y="3312"/>
              <a:ext cx="4080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62207" name="Text Box 35"/>
            <p:cNvSpPr txBox="1">
              <a:spLocks noChangeArrowheads="1"/>
            </p:cNvSpPr>
            <p:nvPr/>
          </p:nvSpPr>
          <p:spPr bwMode="auto">
            <a:xfrm>
              <a:off x="1392" y="3408"/>
              <a:ext cx="1018" cy="33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8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團隊角色</a:t>
              </a:r>
            </a:p>
          </p:txBody>
        </p:sp>
        <p:sp>
          <p:nvSpPr>
            <p:cNvPr id="562208" name="Text Box 36"/>
            <p:cNvSpPr txBox="1">
              <a:spLocks noChangeArrowheads="1"/>
            </p:cNvSpPr>
            <p:nvPr/>
          </p:nvSpPr>
          <p:spPr bwMode="auto">
            <a:xfrm>
              <a:off x="2448" y="3408"/>
              <a:ext cx="1018" cy="333"/>
            </a:xfrm>
            <a:prstGeom prst="rect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8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學習風格</a:t>
              </a:r>
            </a:p>
          </p:txBody>
        </p:sp>
        <p:sp>
          <p:nvSpPr>
            <p:cNvPr id="562209" name="Text Box 37"/>
            <p:cNvSpPr txBox="1">
              <a:spLocks noChangeArrowheads="1"/>
            </p:cNvSpPr>
            <p:nvPr/>
          </p:nvSpPr>
          <p:spPr bwMode="auto">
            <a:xfrm>
              <a:off x="3504" y="3408"/>
              <a:ext cx="1018" cy="333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8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價值信念</a:t>
              </a:r>
            </a:p>
          </p:txBody>
        </p:sp>
        <p:sp>
          <p:nvSpPr>
            <p:cNvPr id="562210" name="Text Box 38"/>
            <p:cNvSpPr txBox="1">
              <a:spLocks noChangeArrowheads="1"/>
            </p:cNvSpPr>
            <p:nvPr/>
          </p:nvSpPr>
          <p:spPr bwMode="auto">
            <a:xfrm>
              <a:off x="4560" y="3408"/>
              <a:ext cx="801" cy="33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28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情緒</a:t>
              </a:r>
              <a:r>
                <a:rPr lang="en-US" altLang="zh-TW" sz="2000" b="1">
                  <a:solidFill>
                    <a:srgbClr val="000000"/>
                  </a:solidFill>
                  <a:ea typeface="Arial Unicode MS" pitchFamily="34" charset="-120"/>
                  <a:cs typeface="Arial Unicode MS" pitchFamily="34" charset="-120"/>
                </a:rPr>
                <a:t>EQ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8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8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8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8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8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1318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8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4" dur="500"/>
                                        <p:tgtEl>
                                          <p:spTgt spid="1318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8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1318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8921" grpId="0" autoUpdateAnimBg="0"/>
      <p:bldP spid="1318922" grpId="0" autoUpdateAnimBg="0"/>
      <p:bldP spid="1318933" grpId="0" autoUpdateAnimBg="0"/>
      <p:bldP spid="1318934" grpId="0" autoUpdateAnimBg="0"/>
      <p:bldP spid="1318936" grpId="0" autoUpdateAnimBg="0"/>
      <p:bldP spid="1318937" grpId="0" autoUpdateAnimBg="0"/>
      <p:bldP spid="1318942" grpId="0" animBg="1"/>
      <p:bldP spid="1318943" grpId="0" animBg="1"/>
      <p:bldP spid="1318944" grpId="0" animBg="1"/>
    </p:bld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0</TotalTime>
  <Words>220</Words>
  <Application>Microsoft Office PowerPoint</Application>
  <PresentationFormat>如螢幕大小 (4:3)</PresentationFormat>
  <Paragraphs>103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2" baseType="lpstr">
      <vt:lpstr>Arial Unicode MS</vt:lpstr>
      <vt:lpstr>標楷體</vt:lpstr>
      <vt:lpstr>Arial</vt:lpstr>
      <vt:lpstr>Symbol</vt:lpstr>
      <vt:lpstr>Times New Roman</vt:lpstr>
      <vt:lpstr>教學目標</vt:lpstr>
      <vt:lpstr>心智互動的組織因素</vt:lpstr>
      <vt:lpstr>心智互動的組織因素</vt:lpstr>
      <vt:lpstr>群組間互動關係</vt:lpstr>
      <vt:lpstr>群組間互動關係</vt:lpstr>
      <vt:lpstr>群組創新互動策略</vt:lpstr>
      <vt:lpstr>充分創新：內外在因素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心智互動的組織因素</dc:title>
  <dc:creator>Your User Name</dc:creator>
  <cp:lastModifiedBy>George Lee</cp:lastModifiedBy>
  <cp:revision>1</cp:revision>
  <dcterms:created xsi:type="dcterms:W3CDTF">2010-07-14T01:54:04Z</dcterms:created>
  <dcterms:modified xsi:type="dcterms:W3CDTF">2017-09-12T06:42:45Z</dcterms:modified>
</cp:coreProperties>
</file>